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3" r:id="rId9"/>
    <p:sldId id="264" r:id="rId10"/>
    <p:sldId id="277" r:id="rId11"/>
    <p:sldId id="286" r:id="rId12"/>
    <p:sldId id="284" r:id="rId13"/>
    <p:sldId id="28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Teko" panose="020B0604020202020204" charset="0"/>
      <p:bold r:id="rId24"/>
    </p:embeddedFont>
    <p:embeddedFont>
      <p:font typeface="Teko Medium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0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82923" y="2461778"/>
            <a:ext cx="8473809" cy="3834264"/>
            <a:chOff x="0" y="493163"/>
            <a:chExt cx="11298413" cy="5112352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18713" y="493163"/>
              <a:ext cx="11279700" cy="3077765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71720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100" dirty="0">
                  <a:solidFill>
                    <a:schemeClr val="lt1"/>
                  </a:solidFill>
                  <a:latin typeface="Teko Medium"/>
                  <a:cs typeface="Teko Medium"/>
                  <a:sym typeface="Teko Medium"/>
                </a:rPr>
                <a:t>CRIPTOGRAFIA</a:t>
              </a:r>
              <a:endParaRPr sz="1200"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680299" y="8862060"/>
            <a:ext cx="4927402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 PRESENTATIONS</a:t>
            </a:r>
            <a:endParaRPr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/>
        </p:nvSpPr>
        <p:spPr>
          <a:xfrm>
            <a:off x="4078864" y="6073140"/>
            <a:ext cx="107531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4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brasileiros</a:t>
            </a:r>
            <a:r>
              <a:rPr lang="en-US" sz="4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já</a:t>
            </a:r>
            <a:r>
              <a:rPr lang="en-US" sz="4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foram</a:t>
            </a:r>
            <a:r>
              <a:rPr lang="en-US" sz="4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hackeados</a:t>
            </a:r>
            <a:endParaRPr lang="en-US" dirty="0"/>
          </a:p>
        </p:txBody>
      </p:sp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176387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3982228" y="2803624"/>
            <a:ext cx="10946400" cy="3693319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2.500.000,00</a:t>
            </a:r>
            <a:endParaRPr dirty="0"/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3" name="Google Shape;783;p43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 extrusionOk="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 extrusionOk="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64" r="-166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 extrusionOk="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38816" r="-3881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 extrusionOk="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4998" b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3"/>
          <p:cNvSpPr txBox="1"/>
          <p:nvPr/>
        </p:nvSpPr>
        <p:spPr>
          <a:xfrm>
            <a:off x="1028700" y="1019175"/>
            <a:ext cx="81153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INSTAGRAM</a:t>
            </a:r>
            <a:endParaRPr dirty="0"/>
          </a:p>
        </p:txBody>
      </p:sp>
      <p:sp>
        <p:nvSpPr>
          <p:cNvPr id="788" name="Google Shape;788;p43"/>
          <p:cNvSpPr txBox="1"/>
          <p:nvPr/>
        </p:nvSpPr>
        <p:spPr>
          <a:xfrm>
            <a:off x="624754" y="3143614"/>
            <a:ext cx="9133467" cy="536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i="0" dirty="0">
                <a:solidFill>
                  <a:schemeClr val="bg1"/>
                </a:solidFill>
                <a:effectLst/>
                <a:latin typeface="Montesserat"/>
              </a:rPr>
              <a:t> 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Montesserat"/>
              </a:rPr>
              <a:t>O Instagram utiliza a criptografia de ponta a ponta que é um dos recursos mais comuns utilizados pelo Instagram para proteger as informações pessoais do usuário. O Instagram utiliza criptografia porque quando você envia uma mensagem em um bate-papo criptografado de ponta a ponta, seu dispositivo bloqueia a mensagem. Essa mensagem só poderá ser desbloqueada por um dispositivo que tem uma das chaves especiais para abrir o bate-papo. O mesmo vale para o conteúdo das suas conversas de vídeo ou áudio.</a:t>
            </a:r>
            <a:r>
              <a:rPr lang="en-US" sz="2000" b="0" i="0" u="none" strike="noStrike" cap="none" dirty="0">
                <a:solidFill>
                  <a:schemeClr val="bg1"/>
                </a:solidFill>
                <a:latin typeface="Montesserat"/>
                <a:ea typeface="Montserrat"/>
                <a:cs typeface="Montserrat"/>
                <a:sym typeface="Montserrat"/>
              </a:rPr>
              <a:t>:</a:t>
            </a:r>
            <a:endParaRPr sz="1000" dirty="0">
              <a:solidFill>
                <a:schemeClr val="bg1"/>
              </a:solidFill>
              <a:latin typeface="Montesserat"/>
            </a:endParaRPr>
          </a:p>
        </p:txBody>
      </p:sp>
      <p:cxnSp>
        <p:nvCxnSpPr>
          <p:cNvPr id="791" name="Google Shape;791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 rotWithShape="1">
          <a:blip r:embed="rId4">
            <a:alphaModFix/>
          </a:blip>
          <a:srcRect l="22259" r="22259"/>
          <a:stretch/>
        </p:blipFill>
        <p:spPr>
          <a:xfrm>
            <a:off x="9745806" y="0"/>
            <a:ext cx="854219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 txBox="1"/>
          <p:nvPr/>
        </p:nvSpPr>
        <p:spPr>
          <a:xfrm>
            <a:off x="1028700" y="1410379"/>
            <a:ext cx="7003200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NOS CONTRATE</a:t>
            </a:r>
            <a:endParaRPr sz="1200" dirty="0"/>
          </a:p>
        </p:txBody>
      </p:sp>
      <p:pic>
        <p:nvPicPr>
          <p:cNvPr id="752" name="Google Shape;75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0716" y="4012440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4093" y="4964007"/>
            <a:ext cx="263367" cy="263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41"/>
          <p:cNvCxnSpPr/>
          <p:nvPr/>
        </p:nvCxnSpPr>
        <p:spPr>
          <a:xfrm rot="10800000">
            <a:off x="1047750" y="5522421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41"/>
          <p:cNvCxnSpPr/>
          <p:nvPr/>
        </p:nvCxnSpPr>
        <p:spPr>
          <a:xfrm rot="10800000">
            <a:off x="1047750" y="6425916"/>
            <a:ext cx="700332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41"/>
          <p:cNvCxnSpPr/>
          <p:nvPr/>
        </p:nvCxnSpPr>
        <p:spPr>
          <a:xfrm rot="10800000">
            <a:off x="1047750" y="7329412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7" name="Google Shape;75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2712" y="5914002"/>
            <a:ext cx="246129" cy="1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9259" y="7657681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71402" y="6750960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 txBox="1"/>
          <p:nvPr/>
        </p:nvSpPr>
        <p:spPr>
          <a:xfrm>
            <a:off x="2058835" y="3981234"/>
            <a:ext cx="5801458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City,ST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12345</a:t>
            </a:r>
            <a:endParaRPr dirty="0"/>
          </a:p>
        </p:txBody>
      </p:sp>
      <p:sp>
        <p:nvSpPr>
          <p:cNvPr id="761" name="Google Shape;761;p41"/>
          <p:cNvSpPr txBox="1"/>
          <p:nvPr/>
        </p:nvSpPr>
        <p:spPr>
          <a:xfrm>
            <a:off x="2058835" y="4906857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123-456-7890</a:t>
            </a:r>
            <a:endParaRPr/>
          </a:p>
        </p:txBody>
      </p:sp>
      <p:sp>
        <p:nvSpPr>
          <p:cNvPr id="762" name="Google Shape;762;p41"/>
          <p:cNvSpPr txBox="1"/>
          <p:nvPr/>
        </p:nvSpPr>
        <p:spPr>
          <a:xfrm>
            <a:off x="2058835" y="5795416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hello@reallygreatsite.com</a:t>
            </a:r>
            <a:endParaRPr/>
          </a:p>
        </p:txBody>
      </p:sp>
      <p:sp>
        <p:nvSpPr>
          <p:cNvPr id="763" name="Google Shape;763;p41"/>
          <p:cNvSpPr txBox="1"/>
          <p:nvPr/>
        </p:nvSpPr>
        <p:spPr>
          <a:xfrm>
            <a:off x="2058835" y="7577062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reallygreatsite.com</a:t>
            </a:r>
            <a:endParaRPr/>
          </a:p>
        </p:txBody>
      </p:sp>
      <p:sp>
        <p:nvSpPr>
          <p:cNvPr id="764" name="Google Shape;764;p41"/>
          <p:cNvSpPr txBox="1"/>
          <p:nvPr/>
        </p:nvSpPr>
        <p:spPr>
          <a:xfrm>
            <a:off x="2058835" y="6672760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@reallygreatsite</a:t>
            </a:r>
            <a:endParaRPr/>
          </a:p>
        </p:txBody>
      </p:sp>
      <p:cxnSp>
        <p:nvCxnSpPr>
          <p:cNvPr id="765" name="Google Shape;765;p41"/>
          <p:cNvCxnSpPr/>
          <p:nvPr/>
        </p:nvCxnSpPr>
        <p:spPr>
          <a:xfrm rot="10800000">
            <a:off x="1047750" y="4618925"/>
            <a:ext cx="6993796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OBRIGADO</a:t>
            </a: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!</a:t>
            </a:r>
            <a:endParaRPr dirty="0"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4"/>
          <p:cNvGrpSpPr/>
          <p:nvPr/>
        </p:nvGrpSpPr>
        <p:grpSpPr>
          <a:xfrm>
            <a:off x="5974558" y="3244633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6257512" y="3244633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O que é </a:t>
            </a:r>
            <a:r>
              <a:rPr lang="en-US" sz="12000" dirty="0" err="1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Criptrografia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6760064" y="4786445"/>
            <a:ext cx="5245282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pt-BR" sz="3200" b="0" i="0" dirty="0">
                <a:solidFill>
                  <a:srgbClr val="36344D"/>
                </a:solidFill>
                <a:effectLst/>
                <a:latin typeface="Muli"/>
              </a:rPr>
              <a:t>A criptografia é um método que converte textos em códigos abstratos conhecidos como </a:t>
            </a:r>
            <a:r>
              <a:rPr lang="pt-BR" sz="3200" b="1" i="0" dirty="0" err="1">
                <a:solidFill>
                  <a:srgbClr val="36344D"/>
                </a:solidFill>
                <a:effectLst/>
                <a:latin typeface="Muli"/>
              </a:rPr>
              <a:t>ciphertexts</a:t>
            </a:r>
            <a:r>
              <a:rPr lang="pt-BR" sz="3200" b="1" i="0" dirty="0">
                <a:solidFill>
                  <a:srgbClr val="36344D"/>
                </a:solidFill>
                <a:effectLst/>
                <a:latin typeface="Muli"/>
              </a:rPr>
              <a:t> </a:t>
            </a:r>
            <a:r>
              <a:rPr lang="pt-BR" sz="3200" b="0" i="0" dirty="0">
                <a:solidFill>
                  <a:srgbClr val="36344D"/>
                </a:solidFill>
                <a:effectLst/>
                <a:latin typeface="Muli"/>
              </a:rPr>
              <a:t>ou </a:t>
            </a:r>
            <a:r>
              <a:rPr lang="pt-BR" sz="3200" b="1" i="0" dirty="0">
                <a:solidFill>
                  <a:srgbClr val="36344D"/>
                </a:solidFill>
                <a:effectLst/>
                <a:latin typeface="Muli"/>
              </a:rPr>
              <a:t>textos cifrados</a:t>
            </a:r>
            <a:r>
              <a:rPr lang="pt-BR" b="0" i="0" dirty="0">
                <a:solidFill>
                  <a:srgbClr val="36344D"/>
                </a:solidFill>
                <a:effectLst/>
                <a:latin typeface="Muli"/>
              </a:rPr>
              <a:t>. 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7386079" y="3834002"/>
            <a:ext cx="3907834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err="1">
                <a:latin typeface="Teko Medium"/>
                <a:cs typeface="Teko Medium"/>
                <a:sym typeface="Teko Medium"/>
              </a:rPr>
              <a:t>conceito</a:t>
            </a:r>
            <a:endParaRPr lang="en-US"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1"/>
          <p:cNvPicPr preferRelativeResize="0"/>
          <p:nvPr/>
        </p:nvPicPr>
        <p:blipFill rotWithShape="1">
          <a:blip r:embed="rId3">
            <a:alphaModFix/>
          </a:blip>
          <a:srcRect t="21875" b="218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1"/>
          <p:cNvGrpSpPr/>
          <p:nvPr/>
        </p:nvGrpSpPr>
        <p:grpSpPr>
          <a:xfrm>
            <a:off x="527634" y="2274788"/>
            <a:ext cx="17415540" cy="6436850"/>
            <a:chOff x="0" y="-38100"/>
            <a:chExt cx="4586809" cy="1695302"/>
          </a:xfrm>
        </p:grpSpPr>
        <p:sp>
          <p:nvSpPr>
            <p:cNvPr id="482" name="Google Shape;482;p31"/>
            <p:cNvSpPr/>
            <p:nvPr/>
          </p:nvSpPr>
          <p:spPr>
            <a:xfrm>
              <a:off x="0" y="0"/>
              <a:ext cx="4586809" cy="1657202"/>
            </a:xfrm>
            <a:custGeom>
              <a:avLst/>
              <a:gdLst/>
              <a:ahLst/>
              <a:cxnLst/>
              <a:rect l="l" t="t" r="r" b="b"/>
              <a:pathLst>
                <a:path w="4586809" h="1657202" extrusionOk="0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483" name="Google Shape;483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1"/>
          <p:cNvGrpSpPr/>
          <p:nvPr/>
        </p:nvGrpSpPr>
        <p:grpSpPr>
          <a:xfrm>
            <a:off x="527634" y="2122388"/>
            <a:ext cx="17221148" cy="6436850"/>
            <a:chOff x="0" y="-38100"/>
            <a:chExt cx="4535611" cy="1695302"/>
          </a:xfrm>
        </p:grpSpPr>
        <p:sp>
          <p:nvSpPr>
            <p:cNvPr id="485" name="Google Shape;485;p31"/>
            <p:cNvSpPr/>
            <p:nvPr/>
          </p:nvSpPr>
          <p:spPr>
            <a:xfrm>
              <a:off x="0" y="0"/>
              <a:ext cx="4535611" cy="1657202"/>
            </a:xfrm>
            <a:custGeom>
              <a:avLst/>
              <a:gdLst/>
              <a:ahLst/>
              <a:cxnLst/>
              <a:rect l="l" t="t" r="r" b="b"/>
              <a:pathLst>
                <a:path w="4535611" h="1657202" extrusionOk="0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86" name="Google Shape;48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1"/>
          <p:cNvSpPr txBox="1"/>
          <p:nvPr/>
        </p:nvSpPr>
        <p:spPr>
          <a:xfrm>
            <a:off x="1028700" y="3641494"/>
            <a:ext cx="9321300" cy="3707425"/>
          </a:xfrm>
          <a:prstGeom prst="rect">
            <a:avLst/>
          </a:prstGeom>
          <a:noFill/>
          <a:ln>
            <a:noFill/>
          </a:ln>
          <a:effectLst>
            <a:outerShdw blurRad="828675" dist="19050" dir="6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De forma mais aprofundada</a:t>
            </a:r>
            <a:endParaRPr dirty="0"/>
          </a:p>
        </p:txBody>
      </p:sp>
      <p:sp>
        <p:nvSpPr>
          <p:cNvPr id="488" name="Google Shape;488;p31"/>
          <p:cNvSpPr txBox="1"/>
          <p:nvPr/>
        </p:nvSpPr>
        <p:spPr>
          <a:xfrm>
            <a:off x="8431411" y="3489094"/>
            <a:ext cx="9037320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força do sistema de criptografia depende do tamanho da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chave, medido em bits, e das combinações possíveis. Chaves mais curtas são menos seguras,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enquanto chaves mais longas oferecem maior segurança.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Além disso, os algoritmos também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influenciam a segurança das chaves.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garantir a segurança das chaves criptográficas, é importante adotar práticas de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gerenciamento adequadas. Isso inclui gerenciar o ciclo de vida da chave, armazenar a chave de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 protegida, restringir o acesso e uso da chave apenas a usuários autorizados, e monitorar os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registros de auditoria para identificar possíveis usos não autorizados da chave.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Assim, a criptografia se baseia na utilização de chaves criptográficas e na implementação de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medidas de segurança para proteger a integridade e confidencialidade dos dados transmitidos</a:t>
            </a:r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pela internet.</a:t>
            </a:r>
            <a:r>
              <a:rPr lang="en-US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7788641" y="7116168"/>
            <a:ext cx="4595131" cy="127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Impedindo que usuarios não autorizados</a:t>
            </a:r>
            <a:r>
              <a:rPr lang="en-US" sz="295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sp>
        <p:nvSpPr>
          <p:cNvPr id="145" name="Google Shape;145;p15"/>
          <p:cNvSpPr txBox="1"/>
          <p:nvPr/>
        </p:nvSpPr>
        <p:spPr>
          <a:xfrm>
            <a:off x="7296634" y="4242871"/>
            <a:ext cx="4065057" cy="908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dirty="0">
                <a:solidFill>
                  <a:srgbClr val="60B3DD"/>
                </a:solidFill>
                <a:latin typeface="Teko"/>
                <a:cs typeface="Teko"/>
                <a:sym typeface="Teko"/>
              </a:rPr>
              <a:t>O </a:t>
            </a:r>
            <a:r>
              <a:rPr lang="en-US" sz="4918" b="1" dirty="0" err="1">
                <a:solidFill>
                  <a:srgbClr val="60B3DD"/>
                </a:solidFill>
                <a:latin typeface="Teko"/>
                <a:cs typeface="Teko"/>
                <a:sym typeface="Teko"/>
              </a:rPr>
              <a:t>proposito</a:t>
            </a:r>
            <a:r>
              <a:rPr lang="en-US" sz="4918" b="1" dirty="0">
                <a:solidFill>
                  <a:srgbClr val="60B3DD"/>
                </a:solidFill>
                <a:latin typeface="Teko"/>
                <a:cs typeface="Teko"/>
                <a:sym typeface="Teko"/>
              </a:rPr>
              <a:t> é:</a:t>
            </a:r>
            <a:endParaRPr dirty="0"/>
          </a:p>
        </p:txBody>
      </p:sp>
      <p:sp>
        <p:nvSpPr>
          <p:cNvPr id="146" name="Google Shape;146;p15"/>
          <p:cNvSpPr txBox="1"/>
          <p:nvPr/>
        </p:nvSpPr>
        <p:spPr>
          <a:xfrm>
            <a:off x="7296634" y="5216455"/>
            <a:ext cx="4065057" cy="127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OCULTAR DADOS SENSÍVEIS . </a:t>
            </a:r>
            <a:endParaRPr dirty="0"/>
          </a:p>
        </p:txBody>
      </p:sp>
      <p:sp>
        <p:nvSpPr>
          <p:cNvPr id="148" name="Google Shape;148;p15"/>
          <p:cNvSpPr txBox="1"/>
          <p:nvPr/>
        </p:nvSpPr>
        <p:spPr>
          <a:xfrm>
            <a:off x="13194243" y="8466009"/>
            <a:ext cx="4065057" cy="127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Acessem</a:t>
            </a:r>
            <a:r>
              <a:rPr lang="en-US" sz="29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9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roubem</a:t>
            </a:r>
            <a:r>
              <a:rPr lang="en-US" sz="29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lang="en-US" sz="29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endParaRPr dirty="0"/>
          </a:p>
        </p:txBody>
      </p:sp>
      <p:sp>
        <p:nvSpPr>
          <p:cNvPr id="149" name="Google Shape;149;p15"/>
          <p:cNvSpPr txBox="1"/>
          <p:nvPr/>
        </p:nvSpPr>
        <p:spPr>
          <a:xfrm>
            <a:off x="12028800" y="3296400"/>
            <a:ext cx="5268600" cy="2708434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 </a:t>
            </a:r>
            <a:r>
              <a:rPr lang="en-US" sz="88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propósito</a:t>
            </a:r>
            <a:r>
              <a:rPr lang="en-US" sz="88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da </a:t>
            </a:r>
            <a:r>
              <a:rPr lang="en-US" sz="88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criptografia</a:t>
            </a:r>
            <a:endParaRPr sz="1050" dirty="0"/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46" grpId="0"/>
      <p:bldP spid="1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242211" y="3667779"/>
            <a:ext cx="7017000" cy="2031325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 err="1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Nas</a:t>
            </a:r>
            <a:r>
              <a:rPr lang="en-US" sz="11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 empresas</a:t>
            </a:r>
            <a:endParaRPr sz="11000" dirty="0"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9406913" y="5919488"/>
            <a:ext cx="7852387" cy="420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i="0" dirty="0">
                <a:solidFill>
                  <a:schemeClr val="bg1"/>
                </a:solidFill>
                <a:effectLst/>
                <a:latin typeface="Montesserat"/>
              </a:rPr>
              <a:t>A maioria dos sites e aplicativos utiliza o método de criptografia para proteger a transmissão de dados na internet. Plataformas de  armazenamento digital de dados, como o Google Cloud, também usam a criptografia para adicionar uma camada extra de segurança aos seus serviços.</a:t>
            </a:r>
            <a:r>
              <a:rPr lang="en-US" sz="3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10176280" y="-978578"/>
            <a:ext cx="4337130" cy="4356571"/>
            <a:chOff x="1813" y="0"/>
            <a:chExt cx="809173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6185746" y="419750"/>
            <a:ext cx="5916508" cy="59164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861" t="-3334" r="-8742" b="-436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375207" y="4522320"/>
            <a:ext cx="2126797" cy="2136330"/>
            <a:chOff x="1813" y="0"/>
            <a:chExt cx="809173" cy="812800"/>
          </a:xfrm>
        </p:grpSpPr>
        <p:sp>
          <p:nvSpPr>
            <p:cNvPr id="170" name="Google Shape;17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365337" y="6696750"/>
            <a:ext cx="15557400" cy="2215991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COMO ELA FUNCIONA?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255413" y="4933404"/>
            <a:ext cx="3646800" cy="1107996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MISSÃO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2535104" y="6017280"/>
            <a:ext cx="6077348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dirty="0">
                <a:solidFill>
                  <a:schemeClr val="bg1"/>
                </a:solidFill>
                <a:effectLst/>
                <a:latin typeface="Muli"/>
              </a:rPr>
              <a:t>O método de criptografia funciona através de uma chave criptográfica — que é uma string ou sequência de texto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Muli"/>
              </a:rPr>
              <a:t>. 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1147661" y="4909284"/>
            <a:ext cx="3794700" cy="1107996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VISÃO</a:t>
            </a:r>
            <a:endParaRPr dirty="0"/>
          </a:p>
        </p:txBody>
      </p:sp>
      <p:sp>
        <p:nvSpPr>
          <p:cNvPr id="189" name="Google Shape;189;p18"/>
          <p:cNvSpPr txBox="1"/>
          <p:nvPr/>
        </p:nvSpPr>
        <p:spPr>
          <a:xfrm>
            <a:off x="9481334" y="6233937"/>
            <a:ext cx="6434368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dirty="0">
                <a:solidFill>
                  <a:srgbClr val="36344D"/>
                </a:solidFill>
                <a:effectLst/>
                <a:latin typeface="Muli"/>
              </a:rPr>
              <a:t> </a:t>
            </a:r>
            <a:r>
              <a:rPr lang="pt-BR" sz="3600" b="0" i="0" dirty="0">
                <a:solidFill>
                  <a:schemeClr val="bg1"/>
                </a:solidFill>
                <a:effectLst/>
                <a:latin typeface="Montesserat"/>
              </a:rPr>
              <a:t>método de criptografia funciona através de uma chave criptográfica — que é uma string ou sequência de texto. </a:t>
            </a:r>
            <a:endParaRPr lang="pt-BR" sz="3600" dirty="0">
              <a:solidFill>
                <a:schemeClr val="bg1"/>
              </a:solidFill>
              <a:latin typeface="Montesserat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132715" y="5882554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4">
            <a:alphaModFix/>
          </a:blip>
          <a:srcRect l="1873" r="1874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9530269" y="1876425"/>
            <a:ext cx="7728900" cy="3693319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NA PRATICA, COMO ELA TE </a:t>
            </a:r>
            <a:r>
              <a:rPr lang="en-US" sz="96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BENEFICIA?</a:t>
            </a:r>
            <a:endParaRPr sz="1200" dirty="0"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l="1873" r="1874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>
            <p:extLst>
              <p:ext uri="{D42A27DB-BD31-4B8C-83A1-F6EECF244321}">
                <p14:modId xmlns:p14="http://schemas.microsoft.com/office/powerpoint/2010/main" val="2072910509"/>
              </p:ext>
            </p:extLst>
          </p:nvPr>
        </p:nvGraphicFramePr>
        <p:xfrm>
          <a:off x="983855" y="3255808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GERENCIAMENTO DE VIDA DA CHAVE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ARMAZENAMENTO PROTEGIDO 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RETRIÇÕES DE USO E ACESSO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MONITORAMENTO DOS REGISTROS DE AUDITORIA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PROTEÇÃO </a:t>
                      </a: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 dirty="0">
                          <a:solidFill>
                            <a:srgbClr val="6CE5E8"/>
                          </a:solidFill>
                          <a:latin typeface="Teko"/>
                          <a:cs typeface="Teko"/>
                          <a:sym typeface="Teko"/>
                        </a:rPr>
                        <a:t>DESCRIÇÃO</a:t>
                      </a:r>
                      <a:endParaRPr sz="1100" u="none" strike="noStrike" cap="none" dirty="0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endParaRPr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5726787" y="917588"/>
            <a:ext cx="71637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BENEFÍCIOS</a:t>
            </a:r>
            <a:endParaRPr dirty="0"/>
          </a:p>
        </p:txBody>
      </p:sp>
      <p:cxnSp>
        <p:nvCxnSpPr>
          <p:cNvPr id="232" name="Google Shape;232;p21"/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21"/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441</Words>
  <Application>Microsoft Office PowerPoint</Application>
  <PresentationFormat>Personalizar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Muli</vt:lpstr>
      <vt:lpstr>Montserrat</vt:lpstr>
      <vt:lpstr>Teko Medium</vt:lpstr>
      <vt:lpstr>Montesserat</vt:lpstr>
      <vt:lpstr>Calibri</vt:lpstr>
      <vt:lpstr>Teko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De Almeida Santos</dc:creator>
  <cp:lastModifiedBy>Isabella ❤️</cp:lastModifiedBy>
  <cp:revision>9</cp:revision>
  <dcterms:modified xsi:type="dcterms:W3CDTF">2024-04-24T16:06:19Z</dcterms:modified>
</cp:coreProperties>
</file>